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51" r:id="rId2"/>
    <p:sldId id="256" r:id="rId3"/>
    <p:sldId id="257" r:id="rId4"/>
    <p:sldId id="258" r:id="rId5"/>
    <p:sldId id="259" r:id="rId6"/>
    <p:sldId id="260" r:id="rId7"/>
    <p:sldId id="287" r:id="rId8"/>
    <p:sldId id="262" r:id="rId9"/>
    <p:sldId id="288" r:id="rId10"/>
    <p:sldId id="264" r:id="rId11"/>
    <p:sldId id="289" r:id="rId12"/>
    <p:sldId id="266" r:id="rId13"/>
    <p:sldId id="290" r:id="rId14"/>
    <p:sldId id="268" r:id="rId15"/>
    <p:sldId id="291" r:id="rId16"/>
    <p:sldId id="270" r:id="rId17"/>
    <p:sldId id="293" r:id="rId18"/>
    <p:sldId id="272" r:id="rId19"/>
    <p:sldId id="292" r:id="rId20"/>
    <p:sldId id="274" r:id="rId21"/>
    <p:sldId id="29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9" r:id="rId55"/>
    <p:sldId id="330" r:id="rId56"/>
    <p:sldId id="352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284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  <a:srgbClr val="FF99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7" autoAdjust="0"/>
    <p:restoredTop sz="94624" autoAdjust="0"/>
  </p:normalViewPr>
  <p:slideViewPr>
    <p:cSldViewPr showGuides="1">
      <p:cViewPr>
        <p:scale>
          <a:sx n="78" d="100"/>
          <a:sy n="78" d="100"/>
        </p:scale>
        <p:origin x="-105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F134-38BE-400B-A21F-7A083A6C61F9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B003D-223E-4AC9-A57C-CF614F93B1C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003D-223E-4AC9-A57C-CF614F93B1C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B003D-223E-4AC9-A57C-CF614F93B1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BD9B-BC36-4A60-A800-676E68736ABE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99F5-0F0C-4B97-B978-6B911BA8E9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12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0" Type="http://schemas.openxmlformats.org/officeDocument/2006/relationships/image" Target="../media/image16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4.xml"/><Relationship Id="rId18" Type="http://schemas.openxmlformats.org/officeDocument/2006/relationships/slide" Target="slide34.xml"/><Relationship Id="rId26" Type="http://schemas.openxmlformats.org/officeDocument/2006/relationships/slide" Target="slide50.xml"/><Relationship Id="rId39" Type="http://schemas.openxmlformats.org/officeDocument/2006/relationships/slide" Target="slide12.xml"/><Relationship Id="rId3" Type="http://schemas.openxmlformats.org/officeDocument/2006/relationships/slide" Target="slide4.xml"/><Relationship Id="rId21" Type="http://schemas.openxmlformats.org/officeDocument/2006/relationships/slide" Target="slide40.xml"/><Relationship Id="rId34" Type="http://schemas.openxmlformats.org/officeDocument/2006/relationships/slide" Target="slide67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2.xml"/><Relationship Id="rId25" Type="http://schemas.openxmlformats.org/officeDocument/2006/relationships/slide" Target="slide48.xml"/><Relationship Id="rId33" Type="http://schemas.openxmlformats.org/officeDocument/2006/relationships/slide" Target="slide65.xml"/><Relationship Id="rId38" Type="http://schemas.openxmlformats.org/officeDocument/2006/relationships/slide" Target="slide75.xml"/><Relationship Id="rId2" Type="http://schemas.openxmlformats.org/officeDocument/2006/relationships/notesSlide" Target="../notesSlides/notesSlide2.xml"/><Relationship Id="rId16" Type="http://schemas.openxmlformats.org/officeDocument/2006/relationships/slide" Target="slide30.xml"/><Relationship Id="rId20" Type="http://schemas.openxmlformats.org/officeDocument/2006/relationships/slide" Target="slide38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24" Type="http://schemas.openxmlformats.org/officeDocument/2006/relationships/slide" Target="slide46.xml"/><Relationship Id="rId32" Type="http://schemas.openxmlformats.org/officeDocument/2006/relationships/slide" Target="slide63.xml"/><Relationship Id="rId37" Type="http://schemas.openxmlformats.org/officeDocument/2006/relationships/slide" Target="slide73.xml"/><Relationship Id="rId40" Type="http://schemas.openxmlformats.org/officeDocument/2006/relationships/image" Target="../media/image2.gif"/><Relationship Id="rId5" Type="http://schemas.openxmlformats.org/officeDocument/2006/relationships/slide" Target="slide6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28" Type="http://schemas.openxmlformats.org/officeDocument/2006/relationships/slide" Target="slide54.xml"/><Relationship Id="rId36" Type="http://schemas.openxmlformats.org/officeDocument/2006/relationships/slide" Target="slide71.xml"/><Relationship Id="rId10" Type="http://schemas.openxmlformats.org/officeDocument/2006/relationships/slide" Target="slide18.xml"/><Relationship Id="rId19" Type="http://schemas.openxmlformats.org/officeDocument/2006/relationships/slide" Target="slide36.xml"/><Relationship Id="rId31" Type="http://schemas.openxmlformats.org/officeDocument/2006/relationships/slide" Target="slide61.xml"/><Relationship Id="rId4" Type="http://schemas.openxmlformats.org/officeDocument/2006/relationships/audio" Target="../media/audio1.wav"/><Relationship Id="rId9" Type="http://schemas.openxmlformats.org/officeDocument/2006/relationships/slide" Target="slide16.xml"/><Relationship Id="rId14" Type="http://schemas.openxmlformats.org/officeDocument/2006/relationships/slide" Target="slide26.xml"/><Relationship Id="rId22" Type="http://schemas.openxmlformats.org/officeDocument/2006/relationships/slide" Target="slide42.xml"/><Relationship Id="rId27" Type="http://schemas.openxmlformats.org/officeDocument/2006/relationships/slide" Target="slide52.xml"/><Relationship Id="rId30" Type="http://schemas.openxmlformats.org/officeDocument/2006/relationships/slide" Target="slide59.xml"/><Relationship Id="rId35" Type="http://schemas.openxmlformats.org/officeDocument/2006/relationships/slide" Target="slide6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54;&#1051;&#1054;&#1044;&#1048;&#1052;&#1048;&#1056;%20&#1059;&#1057;&#1058;&#1048;&#1053;&#1054;&#1042;&#1048;&#1063;\Downloads\Tr_o_Marenich_v_Taka_dolya_vmusice.net.mp3" TargetMode="Externa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ALLL_My_&#1088;&#1086;&#1079;&#1088;&#1086;&#1073;&#1082;&#1080;\&#1056;&#1086;&#1079;&#1088;&#1086;&#1073;&#1082;&#1080;_Office\&#1056;&#1086;&#1079;&#1088;&#1086;&#1073;&#1082;&#1080;_PowerPoint\&#1053;&#1072;&#1090;_&#1055;&#1086;&#1083;&#1090;_&#1043;&#1072;&#1085;&#1085;&#1072;.wmv" TargetMode="Externa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14414" y="2143116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На</a:t>
            </a:r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й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57158" y="1071546"/>
            <a:ext cx="184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Най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000232" y="3429000"/>
            <a:ext cx="6856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Найрозумніший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6" name="Рисунок 5" descr="Сова_Очі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00042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714480" y="2643182"/>
            <a:ext cx="648587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Якою не може бути </a:t>
            </a:r>
            <a:r>
              <a:rPr lang="uk-UA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uk-UA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уква?</a:t>
            </a:r>
          </a:p>
          <a:p>
            <a:pPr algn="just">
              <a:buFont typeface="Wingdings" pitchFamily="2" charset="2"/>
              <a:buChar char="v"/>
            </a:pP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а) великою</a:t>
            </a:r>
          </a:p>
          <a:p>
            <a:pPr algn="just">
              <a:buFont typeface="Wingdings" pitchFamily="2" charset="2"/>
              <a:buChar char="v"/>
            </a:pPr>
            <a:r>
              <a:rPr lang="uk-UA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б) прописною</a:t>
            </a:r>
          </a:p>
          <a:p>
            <a:pPr algn="just">
              <a:buFont typeface="Wingdings" pitchFamily="2" charset="2"/>
              <a:buChar char="v"/>
            </a:pP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в) приголосною</a:t>
            </a:r>
          </a:p>
          <a:p>
            <a:pPr algn="just">
              <a:buFont typeface="Wingdings" pitchFamily="2" charset="2"/>
              <a:buChar char="v"/>
            </a:pP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г) кириличною</a:t>
            </a:r>
          </a:p>
          <a:p>
            <a:pPr algn="just">
              <a:buFont typeface="Wingdings" pitchFamily="2" charset="2"/>
              <a:buChar char="v"/>
            </a:pPr>
            <a:r>
              <a:rPr lang="uk-UA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д) грецькою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786182" y="214290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500430" y="1142984"/>
            <a:ext cx="4207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приголосною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42860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42910" y="571480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1714512" cy="1714512"/>
          </a:xfrm>
          <a:prstGeom prst="rect">
            <a:avLst/>
          </a:prstGeom>
        </p:spPr>
      </p:pic>
      <p:pic>
        <p:nvPicPr>
          <p:cNvPr id="5" name="Рисунок 4" descr="Найроз_Мат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000240"/>
            <a:ext cx="6745553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643042" y="1000108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643174" y="1714488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19257" y="2428868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57818" y="428604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2643182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Яку битву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національно-визвольної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проводом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Б.Хмельницького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порівнюють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битвою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Ганнібала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 Каннах у 216 р. до н.е? 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85786" y="1142984"/>
            <a:ext cx="5041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Битва 1652 року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428860" y="1928802"/>
            <a:ext cx="112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643306" y="2967335"/>
            <a:ext cx="269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Батогом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80"/>
                            </p:stCondLst>
                            <p:childTnLst>
                              <p:par>
                                <p:cTn id="3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  <p:bldP spid="1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572000" y="571480"/>
            <a:ext cx="3981666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1714512" cy="17145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928794" y="1857364"/>
            <a:ext cx="6596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 стоїть тепер наш Київ,</a:t>
            </a:r>
          </a:p>
          <a:p>
            <a:r>
              <a:rPr lang="uk-UA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була сама гора,</a:t>
            </a:r>
          </a:p>
          <a:p>
            <a:r>
              <a:rPr lang="uk-UA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 там перший Кий з </a:t>
            </a:r>
            <a:r>
              <a:rPr lang="uk-UA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uk-UA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r>
              <a:rPr lang="uk-UA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Щек та Либідь – їх сестра.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600015" y="4714884"/>
            <a:ext cx="7564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Хто ж на горі із Києм жив?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5072066" y="1928802"/>
            <a:ext cx="205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Хорив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Кий Щек Хори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00174"/>
            <a:ext cx="3619493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92806" y="1714488"/>
            <a:ext cx="81583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Яких два </a:t>
            </a: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особових займенники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перешкоджають руху 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транспорту на дорогах?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643174" y="2000240"/>
            <a:ext cx="323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+ МИ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42910" y="357166"/>
            <a:ext cx="6240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00034" y="1578106"/>
            <a:ext cx="7021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sz="4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42910" y="2721114"/>
            <a:ext cx="725448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мова</a:t>
            </a:r>
            <a:endParaRPr lang="uk-UA" sz="4000" b="1" dirty="0">
              <a:ln w="6350">
                <a:noFill/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63737" y="4214818"/>
            <a:ext cx="8744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</a:t>
            </a:r>
            <a:r>
              <a:rPr lang="uk-UA" sz="4000" b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Українська література </a:t>
            </a:r>
            <a:endParaRPr lang="uk-UA" sz="4000" b="1" dirty="0">
              <a:ln w="6350">
                <a:noFill/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57158" y="500042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1714512" cy="1714512"/>
          </a:xfrm>
          <a:prstGeom prst="rect">
            <a:avLst/>
          </a:prstGeom>
        </p:spPr>
      </p:pic>
      <p:pic>
        <p:nvPicPr>
          <p:cNvPr id="6" name="Рисунок 5" descr="Kub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36454"/>
            <a:ext cx="2196000" cy="1364182"/>
          </a:xfrm>
          <a:prstGeom prst="rect">
            <a:avLst/>
          </a:prstGeom>
        </p:spPr>
      </p:pic>
      <p:pic>
        <p:nvPicPr>
          <p:cNvPr id="7" name="Рисунок 6" descr="Kub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628" y="3618598"/>
            <a:ext cx="2196000" cy="1382038"/>
          </a:xfrm>
          <a:prstGeom prst="rect">
            <a:avLst/>
          </a:prstGeom>
        </p:spPr>
      </p:pic>
      <p:pic>
        <p:nvPicPr>
          <p:cNvPr id="8" name="Рисунок 7" descr="Kub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643314"/>
            <a:ext cx="1758349" cy="1357322"/>
          </a:xfrm>
          <a:prstGeom prst="rect">
            <a:avLst/>
          </a:prstGeom>
        </p:spPr>
      </p:pic>
      <p:pic>
        <p:nvPicPr>
          <p:cNvPr id="9" name="Рисунок 8" descr="Kub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1822" y="3500438"/>
            <a:ext cx="1899334" cy="1643074"/>
          </a:xfrm>
          <a:prstGeom prst="rect">
            <a:avLst/>
          </a:prstGeom>
        </p:spPr>
      </p:pic>
      <p:pic>
        <p:nvPicPr>
          <p:cNvPr id="10" name="Рисунок 9" descr="Kub_Umov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1142984"/>
            <a:ext cx="7072362" cy="1361149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1785918" y="1928802"/>
            <a:ext cx="498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929190" y="4357694"/>
            <a:ext cx="498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786050" y="3429000"/>
            <a:ext cx="498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143768" y="4286256"/>
            <a:ext cx="498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14282" y="4455391"/>
            <a:ext cx="4988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500166" y="2643182"/>
            <a:ext cx="56496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2700"/>
              </a:lnSpc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Яка із фігур </a:t>
            </a:r>
            <a:r>
              <a:rPr lang="uk-UA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2, 3, 4, 5 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отримана </a:t>
            </a:r>
          </a:p>
          <a:p>
            <a:pPr algn="ctr">
              <a:lnSpc>
                <a:spcPts val="2700"/>
              </a:lnSpc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внаслідок повертання фігури </a:t>
            </a:r>
            <a:r>
              <a:rPr lang="uk-U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 descr="Kub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64818"/>
            <a:ext cx="2196000" cy="1364182"/>
          </a:xfrm>
          <a:prstGeom prst="rect">
            <a:avLst/>
          </a:prstGeom>
        </p:spPr>
      </p:pic>
      <p:pic>
        <p:nvPicPr>
          <p:cNvPr id="15" name="Рисунок 14" descr="Kub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2046962"/>
            <a:ext cx="2196000" cy="1382038"/>
          </a:xfrm>
          <a:prstGeom prst="rect">
            <a:avLst/>
          </a:prstGeom>
        </p:spPr>
      </p:pic>
      <p:pic>
        <p:nvPicPr>
          <p:cNvPr id="16" name="Рисунок 15" descr="Kub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2071678"/>
            <a:ext cx="1758349" cy="1357322"/>
          </a:xfrm>
          <a:prstGeom prst="rect">
            <a:avLst/>
          </a:prstGeom>
        </p:spPr>
      </p:pic>
      <p:pic>
        <p:nvPicPr>
          <p:cNvPr id="17" name="Рисунок 16" descr="Kub_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527" y="1948078"/>
            <a:ext cx="1959629" cy="1695235"/>
          </a:xfrm>
          <a:prstGeom prst="rect">
            <a:avLst/>
          </a:prstGeom>
        </p:spPr>
      </p:pic>
      <p:pic>
        <p:nvPicPr>
          <p:cNvPr id="18" name="Рисунок 17" descr="Kub_1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911" y="3000372"/>
            <a:ext cx="2214178" cy="1357322"/>
          </a:xfrm>
          <a:prstGeom prst="rect">
            <a:avLst/>
          </a:prstGeom>
        </p:spPr>
      </p:pic>
      <p:pic>
        <p:nvPicPr>
          <p:cNvPr id="19" name="Рисунок 18" descr="Kub_1_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9324" y="3071810"/>
            <a:ext cx="2225352" cy="1338270"/>
          </a:xfrm>
          <a:prstGeom prst="rect">
            <a:avLst/>
          </a:prstGeom>
        </p:spPr>
      </p:pic>
      <p:pic>
        <p:nvPicPr>
          <p:cNvPr id="20" name="Рисунок 19" descr="Kub_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0003" y="3000372"/>
            <a:ext cx="2203993" cy="1362774"/>
          </a:xfrm>
          <a:prstGeom prst="rect">
            <a:avLst/>
          </a:prstGeom>
        </p:spPr>
      </p:pic>
      <p:pic>
        <p:nvPicPr>
          <p:cNvPr id="21" name="Рисунок 20" descr="Kub_1_3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4777" y="2786058"/>
            <a:ext cx="1214446" cy="1724379"/>
          </a:xfrm>
          <a:prstGeom prst="rect">
            <a:avLst/>
          </a:prstGeom>
        </p:spPr>
      </p:pic>
      <p:pic>
        <p:nvPicPr>
          <p:cNvPr id="22" name="Рисунок 21" descr="Kub_1_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4777" y="2643182"/>
            <a:ext cx="1214446" cy="2021737"/>
          </a:xfrm>
          <a:prstGeom prst="rect">
            <a:avLst/>
          </a:prstGeom>
        </p:spPr>
      </p:pic>
      <p:pic>
        <p:nvPicPr>
          <p:cNvPr id="23" name="Рисунок 22" descr="Kub_1_5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3306" y="3000372"/>
            <a:ext cx="1857387" cy="1374759"/>
          </a:xfrm>
          <a:prstGeom prst="rect">
            <a:avLst/>
          </a:prstGeom>
        </p:spPr>
      </p:pic>
      <p:pic>
        <p:nvPicPr>
          <p:cNvPr id="24" name="Рисунок 23" descr="Kub_1_6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4744" y="3214686"/>
            <a:ext cx="2190035" cy="1357322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2786050" y="296733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4.93987E-6 L 0.36163 0.11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572132" y="285728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57174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 слов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янам</a:t>
            </a:r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подарували абетку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594935" y="2505670"/>
            <a:ext cx="595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Кирило і Мефодій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785786" y="1214422"/>
            <a:ext cx="4283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К….. 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М……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790"/>
                            </p:stCondLst>
                            <p:childTnLst>
                              <p:par>
                                <p:cTn id="28" presetID="16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2"/>
      <p:bldP spid="11" grpId="3"/>
      <p:bldP spid="11" grpId="4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143372" y="500042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1714512" cy="171451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214414" y="2643182"/>
            <a:ext cx="755431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Князь Київський </a:t>
            </a:r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Великий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х</a:t>
            </a:r>
            <a:r>
              <a:rPr lang="uk-UA" sz="32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рещенні 988 р. взяв собі </a:t>
            </a:r>
            <a:r>
              <a:rPr lang="uk-UA" sz="3200" b="1" cap="none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32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я, </a:t>
            </a:r>
          </a:p>
          <a:p>
            <a:pPr algn="ctr"/>
            <a:r>
              <a:rPr lang="uk-UA" sz="32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в перекладі </a:t>
            </a:r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давньогрецької мови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означає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царственний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985394" y="4929198"/>
            <a:ext cx="517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Яке </a:t>
            </a:r>
            <a:r>
              <a:rPr lang="uk-UA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ім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uk-UA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 він обрав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?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kn.volod.v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772" y="1357298"/>
            <a:ext cx="2092096" cy="2928934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4572000" y="2000240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57290" y="2000240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Що означає слово 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бражник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  <a:endParaRPr lang="uk-UA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сучасній</a:t>
            </a:r>
          </a:p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українській мові?</a:t>
            </a:r>
            <a:endParaRPr lang="uk-UA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214546" y="1857364"/>
            <a:ext cx="5000660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МЕТЕЛИК</a:t>
            </a:r>
            <a:endParaRPr lang="uk-UA" sz="5400" b="1" cap="none" spc="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28596" y="500042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1714512" cy="1714512"/>
          </a:xfrm>
          <a:prstGeom prst="rect">
            <a:avLst/>
          </a:prstGeom>
        </p:spPr>
      </p:pic>
      <p:pic>
        <p:nvPicPr>
          <p:cNvPr id="5" name="Рисунок 4" descr="Фігура 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9" y="2786058"/>
            <a:ext cx="7698131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643042" y="1643050"/>
            <a:ext cx="976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</a:t>
            </a:r>
            <a:endParaRPr lang="uk-U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857488" y="1643050"/>
            <a:ext cx="976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</a:t>
            </a:r>
            <a:endParaRPr lang="uk-UA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71934" y="1643050"/>
            <a:ext cx="580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uk-UA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072066" y="1627519"/>
            <a:ext cx="1768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7200</a:t>
            </a:r>
            <a:endParaRPr lang="uk-UA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2749" y="164305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uk-UA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2500298" y="1643050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uk-UA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572000" y="171985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uk-UA" sz="54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/>
        </p:nvGraphicFramePr>
        <p:xfrm>
          <a:off x="1524000" y="357166"/>
          <a:ext cx="6048000" cy="6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/>
                <a:gridCol w="1008000"/>
                <a:gridCol w="1008000"/>
                <a:gridCol w="1008000"/>
                <a:gridCol w="1008000"/>
                <a:gridCol w="1008000"/>
              </a:tblGrid>
              <a:tr h="10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1571604" y="285728"/>
            <a:ext cx="92869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cap="none" spc="50" dirty="0" smtClean="0">
                <a:ln w="1905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  <a:hlinkMouseOver r:id="" action="ppaction://noaction">
                  <a:snd r:embed="rId4" name="chimes.wav" builtIn="1"/>
                </a:hlinkMouseOver>
              </a:rPr>
              <a:t>1</a:t>
            </a:r>
            <a:endParaRPr lang="uk-UA" sz="5400" b="1" cap="none" spc="50" dirty="0">
              <a:ln w="1905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743282" y="285728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  <a:hlinkMouseOver r:id="" action="ppaction://noaction">
                  <a:snd r:embed="rId4" name="chimes.wav" builtIn="1"/>
                </a:hlinkMouseOver>
              </a:rPr>
              <a:t>2</a:t>
            </a:r>
            <a:endParaRPr lang="uk-UA" sz="5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714744" y="285728"/>
            <a:ext cx="61427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  <a:hlinkMouseOver r:id="" action="ppaction://noaction">
                  <a:snd r:embed="rId4" name="chimes.wav" builtIn="1"/>
                </a:hlinkMouseOver>
              </a:rPr>
              <a:t>3</a:t>
            </a:r>
            <a:endParaRPr lang="uk-UA" sz="5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786314" y="285728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</a:t>
            </a:r>
            <a:endParaRPr lang="uk-UA" sz="5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743810" y="285728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>
                <a:ln w="1905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6</a:t>
            </a:r>
            <a:endParaRPr lang="uk-UA" sz="5400" b="1" cap="none" spc="50" dirty="0">
              <a:ln w="1905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714480" y="1428736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7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714612" y="1428736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8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714744" y="1428736"/>
            <a:ext cx="614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9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572000" y="1428736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10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5572132" y="1428736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11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6572264" y="1428736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12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1571604" y="235743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13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2571736" y="235743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14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3500430" y="235743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15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4572000" y="235743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16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5572132" y="236279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17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6572264" y="236279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18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1571604" y="34343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19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2571736" y="342900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20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3571868" y="342900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21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4643438" y="342900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22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5572132" y="342900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23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6643702" y="34343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24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1571604" y="442913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25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2571736" y="442913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26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3571868" y="442913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27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кутник 33"/>
          <p:cNvSpPr/>
          <p:nvPr/>
        </p:nvSpPr>
        <p:spPr>
          <a:xfrm>
            <a:off x="4572000" y="442913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28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кутник 34"/>
          <p:cNvSpPr/>
          <p:nvPr/>
        </p:nvSpPr>
        <p:spPr>
          <a:xfrm>
            <a:off x="5572132" y="4434496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1" action="ppaction://hlinksldjump"/>
              </a:rPr>
              <a:t>29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кутник 35"/>
          <p:cNvSpPr/>
          <p:nvPr/>
        </p:nvSpPr>
        <p:spPr>
          <a:xfrm>
            <a:off x="6572264" y="442913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2" action="ppaction://hlinksldjump"/>
              </a:rPr>
              <a:t>30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кутник 36"/>
          <p:cNvSpPr/>
          <p:nvPr/>
        </p:nvSpPr>
        <p:spPr>
          <a:xfrm>
            <a:off x="1571604" y="54292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3" action="ppaction://hlinksldjump"/>
              </a:rPr>
              <a:t>31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2571736" y="54292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4" action="ppaction://hlinksldjump"/>
              </a:rPr>
              <a:t>32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3571868" y="54292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5" action="ppaction://hlinksldjump"/>
              </a:rPr>
              <a:t>33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4572000" y="54292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6" action="ppaction://hlinksldjump"/>
              </a:rPr>
              <a:t>34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5572132" y="54292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7" action="ppaction://hlinksldjump"/>
              </a:rPr>
              <a:t>35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6643702" y="542926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8" action="ppaction://hlinksldjump"/>
              </a:rPr>
              <a:t>36</a:t>
            </a:r>
            <a:endParaRPr lang="uk-UA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Кнопка дії: додому 42">
            <a:hlinkClick r:id="" action="ppaction://hlinkshowjump?jump=firstslide" highlightClick="1"/>
          </p:cNvPr>
          <p:cNvSpPr/>
          <p:nvPr/>
        </p:nvSpPr>
        <p:spPr>
          <a:xfrm>
            <a:off x="-1928858" y="68580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кутник 43">
            <a:hlinkClick r:id="rId39" action="ppaction://hlinksldjump"/>
          </p:cNvPr>
          <p:cNvSpPr/>
          <p:nvPr/>
        </p:nvSpPr>
        <p:spPr>
          <a:xfrm>
            <a:off x="5786446" y="28572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9" action="ppaction://hlinksldjump"/>
              </a:rPr>
              <a:t>5</a:t>
            </a:r>
            <a:endParaRPr lang="uk-UA" sz="54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" name="Рисунок 45" descr="Сова_Дупло.gif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2844" y="785794"/>
            <a:ext cx="1285852" cy="128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1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572000" y="500042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28599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Кошовий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отаман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козак-характерник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 легендою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зубами. 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571736" y="2000240"/>
            <a:ext cx="266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І.Сірко 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928670"/>
            <a:ext cx="1714512" cy="171451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77001" y="2305615"/>
            <a:ext cx="875271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викупити </a:t>
            </a:r>
            <a:r>
              <a:rPr lang="uk-UA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Т.Г.Шевченка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кріпацтва необхідну суму грошей 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зібрали організувавши лотерею.</a:t>
            </a:r>
          </a:p>
          <a:p>
            <a:pPr algn="ctr"/>
            <a:r>
              <a:rPr lang="uk-UA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Чий портрет було </a:t>
            </a:r>
            <a:r>
              <a:rPr lang="uk-UA" sz="4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розіграно</a:t>
            </a:r>
            <a:r>
              <a:rPr lang="uk-UA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в лотереї?</a:t>
            </a:r>
            <a:endParaRPr lang="uk-UA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143372" y="500042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nb_pinacoteca_bryullov_karl_portrait_of_v_a_zhukovs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500174"/>
            <a:ext cx="1900241" cy="2585362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4071934" y="1285860"/>
            <a:ext cx="416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(1783 – 1859)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000628" y="2143116"/>
            <a:ext cx="2334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4071934" y="3071810"/>
            <a:ext cx="40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Жуковський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2943" y="2891379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Що тріщить у мужиків, коли пани б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’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ються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uk-UA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500430" y="1857364"/>
            <a:ext cx="2000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чуби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42860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71472" y="571480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1714512" cy="1714512"/>
          </a:xfrm>
          <a:prstGeom prst="rect">
            <a:avLst/>
          </a:prstGeom>
        </p:spPr>
      </p:pic>
      <p:pic>
        <p:nvPicPr>
          <p:cNvPr id="5" name="Рисунок 4" descr="Найроз_Мат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357430"/>
            <a:ext cx="6808659" cy="342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071546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9,5043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1785926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9,504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2321004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9,50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0331" y="1357298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9,5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0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500694" y="428604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1928802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Назвати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фортецю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яку поляки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будували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роки, а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зруйнували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один день 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786050" y="2000240"/>
            <a:ext cx="2363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Кодак</a:t>
            </a:r>
            <a:endParaRPr lang="uk-UA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20"/>
                            </p:stCondLst>
                            <p:childTnLst>
                              <p:par>
                                <p:cTn id="14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00034" y="500042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4833" y="2643182"/>
          <a:ext cx="8379956" cy="1500198"/>
        </p:xfrm>
        <a:graphic>
          <a:graphicData uri="http://schemas.openxmlformats.org/presentationml/2006/ole">
            <p:oleObj spid="_x0000_s1026" name="Формула" r:id="rId3" imgW="1333440" imgH="241200" progId="Equation.3">
              <p:embed/>
            </p:oleObj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2824566" y="2000240"/>
            <a:ext cx="3494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Обчислити</a:t>
            </a:r>
            <a:endParaRPr lang="uk-UA" sz="5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Сова_Книжк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00108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ва_Книж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714512" cy="171451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143372" y="500042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69456" y="2500306"/>
            <a:ext cx="857580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Цей монолог-молитва, який став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народною піснею-романсом, 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насправді є ліричним відступом з балади …</a:t>
            </a:r>
          </a:p>
          <a:p>
            <a:pPr algn="ctr"/>
            <a:r>
              <a:rPr lang="uk-UA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Назвати автора і назву балади</a:t>
            </a:r>
            <a:endParaRPr lang="uk-UA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Tr_o_Marenich_v_Taka_dolya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135729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19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714612" y="1000108"/>
            <a:ext cx="4612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Т.Г.Шевченко</a:t>
            </a:r>
            <a:endParaRPr lang="uk-UA" sz="5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285984" y="2786058"/>
            <a:ext cx="44181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Times New Roman" pitchFamily="18" charset="0"/>
              </a:rPr>
              <a:t>“</a:t>
            </a:r>
            <a:r>
              <a:rPr lang="uk-UA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Times New Roman" pitchFamily="18" charset="0"/>
              </a:rPr>
              <a:t>Причинна</a:t>
            </a:r>
            <a:r>
              <a:rPr lang="en-US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Times New Roman" pitchFamily="18" charset="0"/>
              </a:rPr>
              <a:t>”</a:t>
            </a:r>
            <a:endParaRPr lang="uk-UA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493819" y="1928802"/>
            <a:ext cx="2156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1837 </a:t>
            </a:r>
            <a:r>
              <a:rPr lang="uk-UA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uk-UA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2943" y="285749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Який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козак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стане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отаманом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версією української народної приказки?</a:t>
            </a:r>
            <a:endParaRPr lang="uk-UA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894105" y="1428736"/>
            <a:ext cx="3355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терплячий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57158" y="2505670"/>
            <a:ext cx="81439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Терпи козак – отаманом будеш</a:t>
            </a:r>
            <a:endParaRPr lang="uk-UA" sz="4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00034" y="500042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1714512" cy="1714512"/>
          </a:xfrm>
          <a:prstGeom prst="rect">
            <a:avLst/>
          </a:prstGeom>
        </p:spPr>
      </p:pic>
      <p:pic>
        <p:nvPicPr>
          <p:cNvPr id="6" name="Рисунок 5" descr="Цегла_Терез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000240"/>
            <a:ext cx="6622848" cy="461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714612" y="1857364"/>
            <a:ext cx="2744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1,6 кг</a:t>
            </a:r>
            <a:endParaRPr lang="uk-UA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20"/>
                            </p:stCondLst>
                            <p:childTnLst>
                              <p:par>
                                <p:cTn id="15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2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32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2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1" grpId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357818" y="500042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1857364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розпинав</a:t>
            </a:r>
            <a:endParaRPr lang="ru-RU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Нашу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їну</a:t>
            </a:r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доконала</a:t>
            </a:r>
          </a:p>
          <a:p>
            <a:pPr algn="ctr"/>
            <a:r>
              <a:rPr lang="uk-UA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Вдову сиротину.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35769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Чиї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кого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257174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Петро І, Катерина ІІ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150017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Т.Г.Шевченка</a:t>
            </a:r>
            <a:endParaRPr lang="ru-RU" sz="36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40"/>
                            </p:stCondLst>
                            <p:childTnLst>
                              <p:par>
                                <p:cTn id="16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20"/>
                            </p:stCondLst>
                            <p:childTnLst>
                              <p:par>
                                <p:cTn id="21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00"/>
                            </p:stCondLst>
                            <p:childTnLst>
                              <p:par>
                                <p:cTn id="26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2" grpId="2"/>
      <p:bldP spid="12" grpId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дгробок Сковород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142984"/>
            <a:ext cx="3546480" cy="1932275"/>
          </a:xfrm>
          <a:prstGeom prst="rect">
            <a:avLst/>
          </a:prstGeom>
        </p:spPr>
      </p:pic>
      <p:cxnSp>
        <p:nvCxnSpPr>
          <p:cNvPr id="10" name="Пряма зі стрілкою 9"/>
          <p:cNvCxnSpPr/>
          <p:nvPr/>
        </p:nvCxnSpPr>
        <p:spPr>
          <a:xfrm flipV="1">
            <a:off x="1357290" y="2357430"/>
            <a:ext cx="2571768" cy="164307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ва_Книж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1714512" cy="171451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143372" y="500042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928662" y="3357562"/>
            <a:ext cx="73683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цьому надгробку написано: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Мирь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ловил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поймал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 ловив мене, та не впіймав</a:t>
            </a:r>
            <a:r>
              <a:rPr lang="en-US" sz="3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6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928794" y="5072074"/>
            <a:ext cx="544411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uk-UA" sz="5400" b="1" cap="none" spc="0" dirty="0" smtClean="0">
                <a:ln w="24500" cmpd="dbl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ого тут поховано?</a:t>
            </a:r>
            <a:endParaRPr lang="uk-UA" sz="5400" b="1" cap="none" spc="0" dirty="0">
              <a:ln w="24500" cmpd="dbl">
                <a:solidFill>
                  <a:srgbClr val="0000CC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Надгробок Сковоро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114425"/>
            <a:ext cx="4248150" cy="2743203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5500694" y="1714488"/>
            <a:ext cx="2741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Григорій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857884" y="2434232"/>
            <a:ext cx="1959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Савич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143504" y="1000108"/>
            <a:ext cx="35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1722 - 1794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203857" y="3143248"/>
            <a:ext cx="3440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Сковорода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572000" y="1000108"/>
            <a:ext cx="13282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00034" y="250086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Доберіть українські відповідники до запозичених слів:</a:t>
            </a: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аплодисменти</a:t>
            </a: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акомпанемент</a:t>
            </a: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вібрація  </a:t>
            </a: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243751" y="1142984"/>
            <a:ext cx="274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оплески</a:t>
            </a:r>
            <a:endParaRPr lang="uk-UA" sz="54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84262" y="1857364"/>
            <a:ext cx="285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супровід</a:t>
            </a:r>
            <a:endParaRPr lang="uk-UA" sz="54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000364" y="2714620"/>
            <a:ext cx="3592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коливання</a:t>
            </a:r>
            <a:endParaRPr lang="uk-UA" sz="54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28596" y="428604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1714512" cy="1714512"/>
          </a:xfrm>
          <a:prstGeom prst="rect">
            <a:avLst/>
          </a:prstGeom>
        </p:spPr>
      </p:pic>
      <p:pic>
        <p:nvPicPr>
          <p:cNvPr id="5" name="Рисунок 4" descr="Квіто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15" y="1886712"/>
            <a:ext cx="5640317" cy="382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Квіточк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50" y="1026028"/>
            <a:ext cx="2929128" cy="1688592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3929058" y="928670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=4, b=3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2857488" y="1714488"/>
            <a:ext cx="6048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(4*3</a:t>
            </a:r>
            <a:r>
              <a:rPr lang="en-US" sz="4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4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=(4*9)</a:t>
            </a:r>
            <a:r>
              <a:rPr lang="en-US" sz="4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=36</a:t>
            </a:r>
            <a:r>
              <a:rPr lang="en-US" sz="44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=1296</a:t>
            </a:r>
            <a:endParaRPr lang="uk-UA" sz="4400" b="1" cap="none" spc="50" baseline="30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Квіточки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850136"/>
            <a:ext cx="2788920" cy="1578864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3643306" y="2071678"/>
            <a:ext cx="267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=3, b=2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3357554" y="3044279"/>
            <a:ext cx="3473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400" b="1" cap="none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*2</a:t>
            </a:r>
            <a:r>
              <a:rPr lang="en-US" sz="4400" b="1" cap="none" spc="50" baseline="30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=4*9=36</a:t>
            </a:r>
            <a:endParaRPr lang="uk-UA" sz="4400" b="1" cap="none" spc="50" baseline="300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Пряма зі стрілкою 17"/>
          <p:cNvCxnSpPr>
            <a:stCxn id="12" idx="1"/>
          </p:cNvCxnSpPr>
          <p:nvPr/>
        </p:nvCxnSpPr>
        <p:spPr>
          <a:xfrm rot="10800000">
            <a:off x="3214678" y="1142985"/>
            <a:ext cx="714380" cy="2473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rot="10800000" flipV="1">
            <a:off x="2571736" y="1357298"/>
            <a:ext cx="2786082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857752" y="428604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2143116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князь </a:t>
            </a:r>
          </a:p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Рюриковичів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носив </a:t>
            </a:r>
          </a:p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1500174"/>
            <a:ext cx="5572164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Мономах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Вол_Монома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270008"/>
            <a:ext cx="1700206" cy="215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т_Полт_Ган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57158" y="357166"/>
            <a:ext cx="188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27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57686" y="357166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 стрілка вправо 4">
            <a:hlinkClick r:id="rId4" action="ppaction://hlinksldjump"/>
          </p:cNvPr>
          <p:cNvSpPr/>
          <p:nvPr/>
        </p:nvSpPr>
        <p:spPr>
          <a:xfrm>
            <a:off x="5143504" y="5929330"/>
            <a:ext cx="2571768" cy="500066"/>
          </a:xfrm>
          <a:prstGeom prst="stripedRightArrow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214414" y="5715016"/>
            <a:ext cx="3745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запитання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1714512" cy="171451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143372" y="500042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57224" y="1857364"/>
            <a:ext cx="78018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Один з персонажів твору </a:t>
            </a:r>
          </a:p>
          <a:p>
            <a:pPr algn="ctr"/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 прізвище складовою частиною </a:t>
            </a: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якого є </a:t>
            </a:r>
            <a:r>
              <a:rPr lang="uk-UA" sz="36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дієслово н</a:t>
            </a:r>
            <a:r>
              <a:rPr lang="uk-UA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аказового способу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Про кого йдеться?</a:t>
            </a:r>
            <a:endParaRPr lang="uk-UA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27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252119" y="1500174"/>
            <a:ext cx="3898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 Горпину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428992" y="2714620"/>
            <a:ext cx="3340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Терпи</a:t>
            </a:r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лиху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50067" y="2605627"/>
            <a:ext cx="7608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Панаса – гуска, </a:t>
            </a:r>
          </a:p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Федора – кобила, </a:t>
            </a:r>
          </a:p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хто в Сидора?</a:t>
            </a:r>
            <a:endParaRPr lang="uk-UA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57818" y="642918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1714512" cy="171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108" y="2214554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</a:t>
            </a:r>
            <a:r>
              <a:rPr lang="uk-UA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іяв</a:t>
            </a:r>
            <a:r>
              <a:rPr lang="uk-UA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книжними словами серця віруючих людей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 “</a:t>
            </a:r>
            <a:endParaRPr lang="ru-RU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378619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так сказав Нестор?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28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357950" y="1714488"/>
            <a:ext cx="152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коза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Коза_Їс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428736"/>
            <a:ext cx="1785950" cy="271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42910" y="500042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29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857752" y="500042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57174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Європу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спасли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Османської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192880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Хотинській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1621 року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1714512" cy="171451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143372" y="500042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005834" y="1271175"/>
            <a:ext cx="63523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Який твір </a:t>
            </a:r>
          </a:p>
          <a:p>
            <a:pPr algn="ctr"/>
            <a:r>
              <a:rPr lang="uk-UA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є першим твором</a:t>
            </a:r>
          </a:p>
          <a:p>
            <a:pPr algn="ctr"/>
            <a:r>
              <a:rPr lang="uk-U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української літератури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uk-UA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357290" y="1674674"/>
            <a:ext cx="6356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Енеїда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І.П.Котляревського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42910" y="221455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Поясніть значення фразеологічного звороту 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ахілесова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ята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”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</a:t>
            </a: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85720" y="1285860"/>
            <a:ext cx="83926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Дошкульне місце,</a:t>
            </a:r>
          </a:p>
          <a:p>
            <a:pPr algn="ctr"/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вразлива сторона в кого-небудь</a:t>
            </a:r>
            <a:endParaRPr lang="uk-UA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28572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00034" y="357166"/>
            <a:ext cx="291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Математика</a:t>
            </a:r>
            <a:endParaRPr lang="uk-UA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572008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643042" y="1857364"/>
            <a:ext cx="536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 Мудрий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857752" y="428604"/>
            <a:ext cx="326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Історія України</a:t>
            </a:r>
            <a:endParaRPr lang="uk-UA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1714512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782669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півострів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Кримський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785926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Кримського</a:t>
            </a: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улусу -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Кирим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1714512" cy="1714512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143372" y="500042"/>
            <a:ext cx="3981666" cy="369332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71736" y="1357298"/>
            <a:ext cx="551766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 перемальовував </a:t>
            </a:r>
          </a:p>
          <a:p>
            <a:pPr algn="ctr"/>
            <a:r>
              <a:rPr lang="uk-UA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майбутній видатний</a:t>
            </a:r>
          </a:p>
          <a:p>
            <a:pPr algn="ctr"/>
            <a:r>
              <a:rPr lang="uk-UA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митець і поет </a:t>
            </a:r>
          </a:p>
          <a:p>
            <a:pPr algn="ctr"/>
            <a:r>
              <a:rPr lang="uk-UA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Літньому саду?</a:t>
            </a:r>
            <a:endParaRPr lang="uk-UA" sz="44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608018" y="1714488"/>
            <a:ext cx="2383281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perspectiveHeroicExtreme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2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Статуї</a:t>
            </a:r>
            <a:endParaRPr lang="uk-UA" sz="5400" b="1" spc="2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000496" y="357166"/>
            <a:ext cx="4782078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мова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4315" y="2072240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України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українка</a:t>
            </a: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Польщі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. . .</a:t>
            </a: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Індії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. . . </a:t>
            </a: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Данії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. . .</a:t>
            </a:r>
          </a:p>
          <a:p>
            <a:pPr>
              <a:buFont typeface="Wingdings" pitchFamily="2" charset="2"/>
              <a:buChar char="§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Франції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. . .</a:t>
            </a: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36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85720" y="1536174"/>
            <a:ext cx="864399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України 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українка</a:t>
            </a:r>
          </a:p>
          <a:p>
            <a:pPr>
              <a:buFont typeface="Wingdings" pitchFamily="2" charset="2"/>
              <a:buChar char="§"/>
            </a:pP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Польщі 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полька (полячка)</a:t>
            </a:r>
          </a:p>
          <a:p>
            <a:pPr>
              <a:buFont typeface="Wingdings" pitchFamily="2" charset="2"/>
              <a:buChar char="§"/>
            </a:pP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Індії 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індійка </a:t>
            </a:r>
          </a:p>
          <a:p>
            <a:pPr>
              <a:buFont typeface="Wingdings" pitchFamily="2" charset="2"/>
              <a:buChar char="§"/>
            </a:pP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 Данії 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данка (датчанка)</a:t>
            </a:r>
          </a:p>
          <a:p>
            <a:pPr>
              <a:buFont typeface="Wingdings" pitchFamily="2" charset="2"/>
              <a:buChar char="§"/>
            </a:pP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мешканка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Франції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– француженка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83309" y="71414"/>
            <a:ext cx="3777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РЕЗУЛЬТАТИ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/>
        </p:nvGraphicFramePr>
        <p:xfrm>
          <a:off x="396000" y="857232"/>
          <a:ext cx="8352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720000">
                <a:tc rowSpan="2"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УЧАСНИКИ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uk-UA" sz="4000" b="0" spc="45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ЗАПИТАННЯ</a:t>
                      </a:r>
                      <a:endParaRPr lang="ru-RU" sz="4000" b="0" spc="450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n-US" sz="2400" b="1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Ф</a:t>
                      </a:r>
                      <a:r>
                        <a:rPr lang="uk-UA" sz="24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іналіст</a:t>
                      </a:r>
                      <a:r>
                        <a:rPr lang="uk-UA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№</a:t>
                      </a:r>
                      <a:r>
                        <a:rPr lang="uk-UA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Ф</a:t>
                      </a:r>
                      <a:r>
                        <a:rPr lang="uk-UA" sz="2400" b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іналіст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№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Ф</a:t>
                      </a:r>
                      <a:r>
                        <a:rPr lang="uk-UA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іналіст</a:t>
                      </a:r>
                      <a:r>
                        <a:rPr lang="uk-UA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№</a:t>
                      </a:r>
                      <a:r>
                        <a:rPr lang="uk-UA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2400" b="1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Ф</a:t>
                      </a:r>
                      <a:r>
                        <a:rPr lang="uk-UA" sz="2400" b="1" dirty="0" err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іналіст</a:t>
                      </a:r>
                      <a:r>
                        <a:rPr lang="uk-UA" sz="2400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№</a:t>
                      </a:r>
                      <a:r>
                        <a:rPr lang="uk-UA" sz="2400" b="1" baseline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2400" b="1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9161" y="5000636"/>
            <a:ext cx="2225678" cy="157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572000" y="500042"/>
            <a:ext cx="3981666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Напрямок → Українська література</a:t>
            </a:r>
            <a:endParaRPr lang="uk-UA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ва_Книж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1714512" cy="171451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285852" y="2136338"/>
            <a:ext cx="74640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супроводі якого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музичного інструмента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виконувались думи?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3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82" y="35716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увати 10"/>
          <p:cNvGrpSpPr/>
          <p:nvPr/>
        </p:nvGrpSpPr>
        <p:grpSpPr>
          <a:xfrm>
            <a:off x="428596" y="5000636"/>
            <a:ext cx="2071702" cy="1183668"/>
            <a:chOff x="428596" y="5000636"/>
            <a:chExt cx="2071702" cy="118366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5000636"/>
              <a:ext cx="2071702" cy="116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714348" y="581497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 Запитань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кутник 9">
            <a:hlinkClick r:id="rId3" action="ppaction://hlinksldjump"/>
          </p:cNvPr>
          <p:cNvSpPr/>
          <p:nvPr/>
        </p:nvSpPr>
        <p:spPr>
          <a:xfrm>
            <a:off x="4929190" y="5143512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Клікни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тут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бандури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428736"/>
            <a:ext cx="2343150" cy="2286000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5286380" y="2000240"/>
            <a:ext cx="2811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Бандури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5661E-6 L 0.56042 -0.0004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1262</Words>
  <Application>Microsoft Office PowerPoint</Application>
  <PresentationFormat>Екран (4:3)</PresentationFormat>
  <Paragraphs>439</Paragraphs>
  <Slides>77</Slides>
  <Notes>2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77</vt:i4>
      </vt:variant>
    </vt:vector>
  </HeadingPairs>
  <TitlesOfParts>
    <vt:vector size="79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ВОЛОДИМИР УСТИНОВИЧ</dc:creator>
  <cp:lastModifiedBy>ВОЛОДИМИР УСТИНОВИЧ</cp:lastModifiedBy>
  <cp:revision>255</cp:revision>
  <dcterms:created xsi:type="dcterms:W3CDTF">2015-03-25T11:05:23Z</dcterms:created>
  <dcterms:modified xsi:type="dcterms:W3CDTF">2017-02-13T19:56:36Z</dcterms:modified>
</cp:coreProperties>
</file>